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344" r:id="rId3"/>
    <p:sldId id="340" r:id="rId4"/>
    <p:sldId id="332" r:id="rId5"/>
    <p:sldId id="345" r:id="rId6"/>
    <p:sldId id="346" r:id="rId7"/>
    <p:sldId id="329" r:id="rId8"/>
    <p:sldId id="347" r:id="rId9"/>
    <p:sldId id="348" r:id="rId10"/>
    <p:sldId id="349" r:id="rId11"/>
    <p:sldId id="350" r:id="rId12"/>
    <p:sldId id="351" r:id="rId13"/>
    <p:sldId id="314" r:id="rId14"/>
    <p:sldId id="324" r:id="rId15"/>
  </p:sldIdLst>
  <p:sldSz cx="12801600" cy="9601200" type="A3"/>
  <p:notesSz cx="6669088" cy="9928225"/>
  <p:defaultTextStyle>
    <a:defPPr>
      <a:defRPr lang="ru-RU"/>
    </a:defPPr>
    <a:lvl1pPr algn="l" defTabSz="127635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635000" indent="1588" algn="l" defTabSz="127635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276350" indent="1588" algn="l" defTabSz="127635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916113" indent="1588" algn="l" defTabSz="127635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555875" indent="1588" algn="l" defTabSz="127635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3E3"/>
    <a:srgbClr val="FFFF00"/>
    <a:srgbClr val="FFCC00"/>
    <a:srgbClr val="00FF00"/>
    <a:srgbClr val="9966FF"/>
    <a:srgbClr val="9933FF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100" autoAdjust="0"/>
    <p:restoredTop sz="98474" autoAdjust="0"/>
  </p:normalViewPr>
  <p:slideViewPr>
    <p:cSldViewPr>
      <p:cViewPr>
        <p:scale>
          <a:sx n="66" d="100"/>
          <a:sy n="66" d="100"/>
        </p:scale>
        <p:origin x="-1602" y="-78"/>
      </p:cViewPr>
      <p:guideLst>
        <p:guide orient="horz" pos="1028"/>
        <p:guide orient="horz" pos="5836"/>
        <p:guide pos="7797"/>
        <p:guide pos="2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047E4F2-50AD-492D-9DC9-E191E8F74C05}" type="datetimeFigureOut">
              <a:rPr lang="ru-RU"/>
              <a:pPr>
                <a:defRPr/>
              </a:pPr>
              <a:t>15.11.2017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576F3E8-3236-4428-994B-519471DE7C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2656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6663" y="0"/>
            <a:ext cx="28908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6CF4DE3-C5FE-45B3-A041-80B0B6CC7B78}" type="datetimeFigureOut">
              <a:rPr lang="ru-RU"/>
              <a:pPr>
                <a:defRPr/>
              </a:pPr>
              <a:t>15.11.2017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6125"/>
            <a:ext cx="496093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6663" y="9429750"/>
            <a:ext cx="2890837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08D49F6-B328-47F6-91AB-65BF8DF94E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890145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7635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635000" algn="l" defTabSz="127635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276350" algn="l" defTabSz="127635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916113" algn="l" defTabSz="127635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555875" algn="l" defTabSz="127635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3199631" algn="l" defTabSz="12798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9559" algn="l" defTabSz="12798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9485" algn="l" defTabSz="12798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19411" algn="l" defTabSz="12798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6887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598" y="4716463"/>
            <a:ext cx="5335893" cy="44688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6887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598" y="4716463"/>
            <a:ext cx="5335893" cy="44688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6887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598" y="4716463"/>
            <a:ext cx="5335893" cy="44688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6887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598" y="4716463"/>
            <a:ext cx="5335893" cy="44688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6887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598" y="4716463"/>
            <a:ext cx="5335893" cy="44688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9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9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9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9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9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6436F-C98E-46D9-A33C-E29881EDAE0E}" type="datetimeFigureOut">
              <a:rPr lang="ru-RU"/>
              <a:pPr>
                <a:defRPr/>
              </a:pPr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2815B-68F0-465F-B57D-D1E18202CB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628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C603E-4459-4233-8849-6DFF73710379}" type="datetimeFigureOut">
              <a:rPr lang="ru-RU"/>
              <a:pPr>
                <a:defRPr/>
              </a:pPr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C360-032D-41B1-BD83-C1DFFD45F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659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7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7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23AC2-C8A8-49A0-9FC6-93DECBDB8F40}" type="datetimeFigureOut">
              <a:rPr lang="ru-RU"/>
              <a:pPr>
                <a:defRPr/>
              </a:pPr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C87ED-D441-46A9-BC93-E33EE011C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2247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39763" y="384176"/>
            <a:ext cx="11522076" cy="8193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B5089-6C3D-4156-8845-46B215413D39}" type="datetimeFigureOut">
              <a:rPr lang="ru-RU"/>
              <a:pPr>
                <a:defRPr/>
              </a:pPr>
              <a:t>15.11.2017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9F14D-D05C-4EF4-999B-BDCE390EF4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717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DBD2F-BD98-4741-AC17-E7094A85F87F}" type="datetimeFigureOut">
              <a:rPr lang="ru-RU"/>
              <a:pPr>
                <a:defRPr/>
              </a:pPr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ADF59-0899-4880-8F2D-5735AB0D1F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4487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4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400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992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98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97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97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96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95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94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94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D0750-5308-4176-9AE8-11D5FD4E370A}" type="datetimeFigureOut">
              <a:rPr lang="ru-RU"/>
              <a:pPr>
                <a:defRPr/>
              </a:pPr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18458-8C3F-447F-88AF-C478C5E424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009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0" y="2240282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0" y="2240282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51199-8CBC-42DC-AF9F-7163D0303BEF}" type="datetimeFigureOut">
              <a:rPr lang="ru-RU"/>
              <a:pPr>
                <a:defRPr/>
              </a:pPr>
              <a:t>15.11.2017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C141D-1EAA-46F7-A463-70403A94F4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2887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926" indent="0">
              <a:buNone/>
              <a:defRPr sz="2800" b="1"/>
            </a:lvl2pPr>
            <a:lvl3pPr marL="1279852" indent="0">
              <a:buNone/>
              <a:defRPr sz="2500" b="1"/>
            </a:lvl3pPr>
            <a:lvl4pPr marL="1919778" indent="0">
              <a:buNone/>
              <a:defRPr sz="2200" b="1"/>
            </a:lvl4pPr>
            <a:lvl5pPr marL="2559705" indent="0">
              <a:buNone/>
              <a:defRPr sz="2200" b="1"/>
            </a:lvl5pPr>
            <a:lvl6pPr marL="3199631" indent="0">
              <a:buNone/>
              <a:defRPr sz="2200" b="1"/>
            </a:lvl6pPr>
            <a:lvl7pPr marL="3839559" indent="0">
              <a:buNone/>
              <a:defRPr sz="2200" b="1"/>
            </a:lvl7pPr>
            <a:lvl8pPr marL="4479485" indent="0">
              <a:buNone/>
              <a:defRPr sz="2200" b="1"/>
            </a:lvl8pPr>
            <a:lvl9pPr marL="5119411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9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926" indent="0">
              <a:buNone/>
              <a:defRPr sz="2800" b="1"/>
            </a:lvl2pPr>
            <a:lvl3pPr marL="1279852" indent="0">
              <a:buNone/>
              <a:defRPr sz="2500" b="1"/>
            </a:lvl3pPr>
            <a:lvl4pPr marL="1919778" indent="0">
              <a:buNone/>
              <a:defRPr sz="2200" b="1"/>
            </a:lvl4pPr>
            <a:lvl5pPr marL="2559705" indent="0">
              <a:buNone/>
              <a:defRPr sz="2200" b="1"/>
            </a:lvl5pPr>
            <a:lvl6pPr marL="3199631" indent="0">
              <a:buNone/>
              <a:defRPr sz="2200" b="1"/>
            </a:lvl6pPr>
            <a:lvl7pPr marL="3839559" indent="0">
              <a:buNone/>
              <a:defRPr sz="2200" b="1"/>
            </a:lvl7pPr>
            <a:lvl8pPr marL="4479485" indent="0">
              <a:buNone/>
              <a:defRPr sz="2200" b="1"/>
            </a:lvl8pPr>
            <a:lvl9pPr marL="5119411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9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6AF91-BFA5-44AD-B4B3-83C65C9EC85F}" type="datetimeFigureOut">
              <a:rPr lang="ru-RU"/>
              <a:pPr>
                <a:defRPr/>
              </a:pPr>
              <a:t>15.11.2017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0CC0A-4AEB-4DBD-9F8F-D98EA10C7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882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E6881-C149-4BCD-B13B-0BD8B37DEB8B}" type="datetimeFigureOut">
              <a:rPr lang="ru-RU"/>
              <a:pPr>
                <a:defRPr/>
              </a:pPr>
              <a:t>15.11.2017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A8A05-F192-49D4-AB9B-D0FBE7CD9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8254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4F793-AE1F-4A82-BA2F-19A95927DF1A}" type="datetimeFigureOut">
              <a:rPr lang="ru-RU"/>
              <a:pPr>
                <a:defRPr/>
              </a:pPr>
              <a:t>15.11.2017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0E60D-6048-401C-B831-4A2FDF66F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8880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2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2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2" y="2009142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39926" indent="0">
              <a:buNone/>
              <a:defRPr sz="1700"/>
            </a:lvl2pPr>
            <a:lvl3pPr marL="1279852" indent="0">
              <a:buNone/>
              <a:defRPr sz="1400"/>
            </a:lvl3pPr>
            <a:lvl4pPr marL="1919778" indent="0">
              <a:buNone/>
              <a:defRPr sz="1300"/>
            </a:lvl4pPr>
            <a:lvl5pPr marL="2559705" indent="0">
              <a:buNone/>
              <a:defRPr sz="1300"/>
            </a:lvl5pPr>
            <a:lvl6pPr marL="3199631" indent="0">
              <a:buNone/>
              <a:defRPr sz="1300"/>
            </a:lvl6pPr>
            <a:lvl7pPr marL="3839559" indent="0">
              <a:buNone/>
              <a:defRPr sz="1300"/>
            </a:lvl7pPr>
            <a:lvl8pPr marL="4479485" indent="0">
              <a:buNone/>
              <a:defRPr sz="1300"/>
            </a:lvl8pPr>
            <a:lvl9pPr marL="5119411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C8DCD-10D7-4830-B82C-A5D50F1B93A0}" type="datetimeFigureOut">
              <a:rPr lang="ru-RU"/>
              <a:pPr>
                <a:defRPr/>
              </a:pPr>
              <a:t>15.11.2017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4D711-DC74-4F81-9C74-2164C02A5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650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 lIns="127985" tIns="63994" rIns="127985" bIns="63994" rtlCol="0">
            <a:normAutofit/>
          </a:bodyPr>
          <a:lstStyle>
            <a:lvl1pPr marL="0" indent="0">
              <a:buNone/>
              <a:defRPr sz="4500"/>
            </a:lvl1pPr>
            <a:lvl2pPr marL="639926" indent="0">
              <a:buNone/>
              <a:defRPr sz="3900"/>
            </a:lvl2pPr>
            <a:lvl3pPr marL="1279852" indent="0">
              <a:buNone/>
              <a:defRPr sz="3400"/>
            </a:lvl3pPr>
            <a:lvl4pPr marL="1919778" indent="0">
              <a:buNone/>
              <a:defRPr sz="2800"/>
            </a:lvl4pPr>
            <a:lvl5pPr marL="2559705" indent="0">
              <a:buNone/>
              <a:defRPr sz="2800"/>
            </a:lvl5pPr>
            <a:lvl6pPr marL="3199631" indent="0">
              <a:buNone/>
              <a:defRPr sz="2800"/>
            </a:lvl6pPr>
            <a:lvl7pPr marL="3839559" indent="0">
              <a:buNone/>
              <a:defRPr sz="2800"/>
            </a:lvl7pPr>
            <a:lvl8pPr marL="4479485" indent="0">
              <a:buNone/>
              <a:defRPr sz="2800"/>
            </a:lvl8pPr>
            <a:lvl9pPr marL="5119411" indent="0">
              <a:buNone/>
              <a:defRPr sz="28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39926" indent="0">
              <a:buNone/>
              <a:defRPr sz="1700"/>
            </a:lvl2pPr>
            <a:lvl3pPr marL="1279852" indent="0">
              <a:buNone/>
              <a:defRPr sz="1400"/>
            </a:lvl3pPr>
            <a:lvl4pPr marL="1919778" indent="0">
              <a:buNone/>
              <a:defRPr sz="1300"/>
            </a:lvl4pPr>
            <a:lvl5pPr marL="2559705" indent="0">
              <a:buNone/>
              <a:defRPr sz="1300"/>
            </a:lvl5pPr>
            <a:lvl6pPr marL="3199631" indent="0">
              <a:buNone/>
              <a:defRPr sz="1300"/>
            </a:lvl6pPr>
            <a:lvl7pPr marL="3839559" indent="0">
              <a:buNone/>
              <a:defRPr sz="1300"/>
            </a:lvl7pPr>
            <a:lvl8pPr marL="4479485" indent="0">
              <a:buNone/>
              <a:defRPr sz="1300"/>
            </a:lvl8pPr>
            <a:lvl9pPr marL="5119411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4028C-C134-4948-AF18-C7500A9CE117}" type="datetimeFigureOut">
              <a:rPr lang="ru-RU"/>
              <a:pPr>
                <a:defRPr/>
              </a:pPr>
              <a:t>15.11.2017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D81E2-4AB6-4784-8C46-EC3CBB6C40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9614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39763" y="384175"/>
            <a:ext cx="11522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970" tIns="63987" rIns="127970" bIns="639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39763" y="2239963"/>
            <a:ext cx="1152207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7970" tIns="63987" rIns="127970" bIns="639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39763" y="8899525"/>
            <a:ext cx="29876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70" tIns="63987" rIns="127970" bIns="63987" numCol="1" anchor="ctr" anchorCtr="0" compatLnSpc="1">
            <a:prstTxWarp prst="textNoShape">
              <a:avLst/>
            </a:prstTxWarp>
          </a:bodyPr>
          <a:lstStyle>
            <a:lvl1pPr defTabSz="1277784">
              <a:defRPr sz="17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5CA9D9F-A943-44E2-B5DF-042E975129BC}" type="datetimeFigureOut">
              <a:rPr lang="ru-RU"/>
              <a:pPr>
                <a:defRPr/>
              </a:pPr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373563" y="8899525"/>
            <a:ext cx="40544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70" tIns="63987" rIns="127970" bIns="63987" numCol="1" anchor="ctr" anchorCtr="0" compatLnSpc="1">
            <a:prstTxWarp prst="textNoShape">
              <a:avLst/>
            </a:prstTxWarp>
          </a:bodyPr>
          <a:lstStyle>
            <a:lvl1pPr algn="ctr" defTabSz="1277784">
              <a:defRPr sz="17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9174163" y="8899525"/>
            <a:ext cx="29876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970" tIns="63987" rIns="127970" bIns="63987" numCol="1" anchor="ctr" anchorCtr="0" compatLnSpc="1">
            <a:prstTxWarp prst="textNoShape">
              <a:avLst/>
            </a:prstTxWarp>
          </a:bodyPr>
          <a:lstStyle>
            <a:lvl1pPr algn="r" defTabSz="1277784">
              <a:defRPr sz="17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8B23549-4682-4D33-A3C0-305E55C03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276350" rtl="0" eaLnBrk="0" fontAlgn="base" hangingPunct="0">
        <a:spcBef>
          <a:spcPct val="0"/>
        </a:spcBef>
        <a:spcAft>
          <a:spcPct val="0"/>
        </a:spcAft>
        <a:defRPr sz="62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defTabSz="1276350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 New Roman" pitchFamily="18" charset="0"/>
        </a:defRPr>
      </a:lvl2pPr>
      <a:lvl3pPr algn="ctr" defTabSz="1276350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 New Roman" pitchFamily="18" charset="0"/>
        </a:defRPr>
      </a:lvl3pPr>
      <a:lvl4pPr algn="ctr" defTabSz="1276350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 New Roman" pitchFamily="18" charset="0"/>
        </a:defRPr>
      </a:lvl4pPr>
      <a:lvl5pPr algn="ctr" defTabSz="1276350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 New Roman" pitchFamily="18" charset="0"/>
        </a:defRPr>
      </a:lvl5pPr>
      <a:lvl6pPr marL="640003" algn="ctr" defTabSz="1277784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</a:defRPr>
      </a:lvl6pPr>
      <a:lvl7pPr marL="1280006" algn="ctr" defTabSz="1277784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</a:defRPr>
      </a:lvl7pPr>
      <a:lvl8pPr marL="1920009" algn="ctr" defTabSz="1277784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</a:defRPr>
      </a:lvl8pPr>
      <a:lvl9pPr marL="2560013" algn="ctr" defTabSz="1277784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</a:defRPr>
      </a:lvl9pPr>
    </p:titleStyle>
    <p:bodyStyle>
      <a:lvl1pPr marL="476250" indent="-476250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1033463" indent="-393700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9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593850" indent="-314325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2233613" indent="-315913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876550" indent="-315913" algn="l" defTabSz="12763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3519594" indent="-319963" algn="l" defTabSz="127985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520" indent="-319963" algn="l" defTabSz="127985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449" indent="-319963" algn="l" defTabSz="127985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375" indent="-319963" algn="l" defTabSz="127985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26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852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778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705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631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9559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9485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9411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заставка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4"/>
          <p:cNvSpPr txBox="1">
            <a:spLocks/>
          </p:cNvSpPr>
          <p:nvPr/>
        </p:nvSpPr>
        <p:spPr bwMode="auto">
          <a:xfrm>
            <a:off x="0" y="0"/>
            <a:ext cx="12801600" cy="96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970" tIns="63987" rIns="127970" bIns="63987" anchor="ctr"/>
          <a:lstStyle>
            <a:lvl1pPr defTabSz="12795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ПАСПОРТ ОБЪЕКТА </a:t>
            </a:r>
          </a:p>
          <a:p>
            <a:pPr algn="ctr" eaLnBrk="1" hangingPunct="1">
              <a:defRPr/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И НАУКИ РД</a:t>
            </a:r>
          </a:p>
          <a:p>
            <a:pPr algn="ctr" eaLnBrk="1" hangingPunct="1">
              <a:defRPr/>
            </a:pP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СОШ»</a:t>
            </a:r>
          </a:p>
        </p:txBody>
      </p:sp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9353550" y="8977313"/>
            <a:ext cx="345281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700" rIns="91396" bIns="45700" anchor="ctr"/>
          <a:lstStyle/>
          <a:p>
            <a:pPr algn="r" defTabSz="912703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Ф.И. Гасанов </a:t>
            </a:r>
          </a:p>
          <a:p>
            <a:pPr algn="r" defTabSz="912703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тел: 38050-241; 8(8722) 55-15-44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61" name="Group 37"/>
          <p:cNvGraphicFramePr>
            <a:graphicFrameLocks noGrp="1"/>
          </p:cNvGraphicFramePr>
          <p:nvPr/>
        </p:nvGraphicFramePr>
        <p:xfrm>
          <a:off x="400050" y="1339850"/>
          <a:ext cx="12001500" cy="7948612"/>
        </p:xfrm>
        <a:graphic>
          <a:graphicData uri="http://schemas.openxmlformats.org/drawingml/2006/table">
            <a:tbl>
              <a:tblPr/>
              <a:tblGrid>
                <a:gridCol w="1000125">
                  <a:extLst>
                    <a:ext uri="{9D8B030D-6E8A-4147-A177-3AD203B41FA5}"/>
                  </a:extLst>
                </a:gridCol>
                <a:gridCol w="6700838">
                  <a:extLst>
                    <a:ext uri="{9D8B030D-6E8A-4147-A177-3AD203B41FA5}"/>
                  </a:extLst>
                </a:gridCol>
                <a:gridCol w="4300537">
                  <a:extLst>
                    <a:ext uri="{9D8B030D-6E8A-4147-A177-3AD203B41FA5}"/>
                  </a:extLst>
                </a:gridCol>
              </a:tblGrid>
              <a:tr h="936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9" marB="64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128016" marR="128016" marT="64009" marB="64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128016" marR="128016" marT="64009" marB="64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  <a:tr h="2977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5.2.4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нормальногорючие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умереннораспространяющие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умеренноопасные</a:t>
                      </a:r>
                      <a:endParaRPr kumimoji="0" lang="ru-RU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128016" marR="128016" marT="64009" marB="64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00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и вид противопожарных преград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00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Пути эвакуации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Дверные и оконные проемы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90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Места отключения электроэнергии, вентиляции, дымоудаления.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Электроэнергия от электрощитовой в помещении тамбура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 нет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90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элементы опасности для людей при пожаре.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Отравление СО и продуктами разложения, воздействие высокой температуры, обрушение конструкций.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4234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10.4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Противопожарное водоснабжение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пожарных водоемов, их емкость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пожарный водопровод, его вид, расход воды;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гидрантов;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наличие и количество внутренних пожарных кранов;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шт. 10000л.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</a:txBody>
                  <a:tcPr marL="128016" marR="128016" marT="64009" marB="640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0517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400" b="1"/>
              <a:t>п. 3.5.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36" tIns="55219" rIns="110436" bIns="5521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ПАСПОРТ ОБЪЕКТА МИНИСТЕРСТВА ОБАЗОВАНИЯ И НАУКИ РД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№___»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</p:spTree>
    <p:extLst>
      <p:ext uri="{BB962C8B-B14F-4D97-AF65-F5344CB8AC3E}">
        <p14:creationId xmlns="" xmlns:p14="http://schemas.microsoft.com/office/powerpoint/2010/main" val="70468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98" name="Group 26"/>
          <p:cNvGraphicFramePr>
            <a:graphicFrameLocks noGrp="1"/>
          </p:cNvGraphicFramePr>
          <p:nvPr/>
        </p:nvGraphicFramePr>
        <p:xfrm>
          <a:off x="400050" y="1339850"/>
          <a:ext cx="12001500" cy="7715255"/>
        </p:xfrm>
        <a:graphic>
          <a:graphicData uri="http://schemas.openxmlformats.org/drawingml/2006/table">
            <a:tbl>
              <a:tblPr/>
              <a:tblGrid>
                <a:gridCol w="1000125"/>
                <a:gridCol w="6215063"/>
                <a:gridCol w="4786312"/>
              </a:tblGrid>
              <a:tr h="909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п\п</a:t>
                      </a:r>
                    </a:p>
                  </a:txBody>
                  <a:tcPr marL="128016" marR="128016" marT="64005" marB="64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128016" marR="128016" marT="64005" marB="64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128016" marR="128016" marT="64005" marB="640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1889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10.7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-тип соединения и диаметр внутренних пожарных кранов;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требуемый расход воды на нужды пожаротушения: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способы подачи воды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 л/с.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автоцистерны: с установкой на ПВ- расстояние 50 м.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8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Помещения с наличием взрывоопасных веществ и материалов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05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устройств автоматического пожаротушения и автоматической пожарной сигнализации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Дымовое устройство автоматической пожарной сигнализации «Гранд магистр 4». Сигнал выведен на улицу и передается в ПЧ-34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953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12.2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Способ вывода сигнала о срабатывании систем противопожарной защиты в подразделение пожарной охраны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Прямая телефонная связь с подразделением пожарной охраны для здания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проводная/беспроводная/по радиоканалу МЧС России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13.1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Охранная сигнализация в здании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Кнопка (брелок) экстренного вызова милиции в здании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254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14.1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Система оповещения и управления эвакуацией людей при пожаре в здании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Тип системы оповещения и управления эвакуацией людей при пожаре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проводная/беспроводная/по радиоканалу МЧС России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254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15.1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Обеспеченность персонала здания учреждения средствами индивидуальной защиты органов дыхания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Обеспеченность персонала корпуса (здания) учреждения носилками для эвакуации маломобильных пациентов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имеются/отсутствуют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имеются/отсутствуют</a:t>
                      </a:r>
                    </a:p>
                  </a:txBody>
                  <a:tcPr marL="128016" marR="128016" marT="64005" marB="640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545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400" b="1"/>
              <a:t>п. 3.5.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36" tIns="55219" rIns="110436" bIns="5521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ПАСПОРТ ОБЪЕКТА МИНИСТЕРСТВА ОБАЗОВАНИЯ И НАУКИ РД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"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</p:spTree>
    <p:extLst>
      <p:ext uri="{BB962C8B-B14F-4D97-AF65-F5344CB8AC3E}">
        <p14:creationId xmlns="" xmlns:p14="http://schemas.microsoft.com/office/powerpoint/2010/main" val="4077272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98" name="Group 26"/>
          <p:cNvGraphicFramePr>
            <a:graphicFrameLocks noGrp="1"/>
          </p:cNvGraphicFramePr>
          <p:nvPr/>
        </p:nvGraphicFramePr>
        <p:xfrm>
          <a:off x="400050" y="1339850"/>
          <a:ext cx="12001500" cy="4387851"/>
        </p:xfrm>
        <a:graphic>
          <a:graphicData uri="http://schemas.openxmlformats.org/drawingml/2006/table">
            <a:tbl>
              <a:tblPr/>
              <a:tblGrid>
                <a:gridCol w="1000125"/>
                <a:gridCol w="6215063"/>
                <a:gridCol w="4786312"/>
              </a:tblGrid>
              <a:tr h="9097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п\п</a:t>
                      </a:r>
                    </a:p>
                  </a:txBody>
                  <a:tcPr marL="128016" marR="128016" marT="64014" marB="640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128016" marR="128016" marT="64014" marB="640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128016" marR="128016" marT="64014" marB="640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905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Текущее состояние здания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исправном состоянии (нуждается в реконструкции/находится в аварийном состоянии)</a:t>
                      </a: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2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</a:t>
                      </a: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Капитальное ограждение территории здания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2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</a:t>
                      </a: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Наличие металлических входных дверей в здании 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имеются/отсутствуют</a:t>
                      </a: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511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19.1</a:t>
                      </a: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Физическая охрана здания или каждого корпуса (частное охранное предприятие или отдел вневедомственной охраны)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Видеонаблюдение территории и помещений для здания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2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</a:t>
                      </a: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Состояние эвакуационных путей и выходов в здании 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соответствует/ не соответствует</a:t>
                      </a: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44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</a:t>
                      </a: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Время прибытия ближайшего пожарного подразделения</a:t>
                      </a: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</a:t>
                      </a:r>
                    </a:p>
                  </a:txBody>
                  <a:tcPr marL="128016" marR="128016" marT="64014" marB="640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565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400" b="1"/>
              <a:t>п. 3.5.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36" tIns="55219" rIns="110436" bIns="5521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ПАСПОРТ ОБЪЕКТА МИНИСТЕРСТВА ОБАЗОВАНИЯ И НАУКИ РД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"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1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Оперативно-технические характеристики объекта)</a:t>
            </a:r>
          </a:p>
        </p:txBody>
      </p:sp>
    </p:spTree>
    <p:extLst>
      <p:ext uri="{BB962C8B-B14F-4D97-AF65-F5344CB8AC3E}">
        <p14:creationId xmlns="" xmlns:p14="http://schemas.microsoft.com/office/powerpoint/2010/main" val="522166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104" y="1433116"/>
            <a:ext cx="12568091" cy="802679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434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36" tIns="55219" rIns="110436" bIns="5521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ПАСПОРТ ОБЪЕКТА МИНИСТЕРСТВА ОБАЗОВАНИЯ И НАУКИ РД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"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(лист учета проверки надзорными органами)</a:t>
            </a:r>
          </a:p>
        </p:txBody>
      </p:sp>
      <p:graphicFrame>
        <p:nvGraphicFramePr>
          <p:cNvPr id="5" name="Group 7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88529359"/>
              </p:ext>
            </p:extLst>
          </p:nvPr>
        </p:nvGraphicFramePr>
        <p:xfrm>
          <a:off x="280120" y="1587648"/>
          <a:ext cx="12241361" cy="6161088"/>
        </p:xfrm>
        <a:graphic>
          <a:graphicData uri="http://schemas.openxmlformats.org/drawingml/2006/table">
            <a:tbl>
              <a:tblPr/>
              <a:tblGrid>
                <a:gridCol w="792088"/>
                <a:gridCol w="3089437"/>
                <a:gridCol w="3967347"/>
                <a:gridCol w="4392489"/>
              </a:tblGrid>
              <a:tr h="791307">
                <a:tc>
                  <a:txBody>
                    <a:bodyPr/>
                    <a:lstStyle/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ПРОВЕРКИ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ПРОВЕРЯЮЩИЙ ОРГАН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ВЫНЕСЕННОЕ РЕШЕНИЕ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48921">
                <a:tc>
                  <a:txBody>
                    <a:bodyPr/>
                    <a:lstStyle/>
                    <a:p>
                      <a:pPr marL="539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7002">
                <a:tc>
                  <a:txBody>
                    <a:bodyPr/>
                    <a:lstStyle/>
                    <a:p>
                      <a:pPr marL="412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7002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7002"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921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7002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7002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7002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7002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8921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7002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7002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60" marR="35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104" y="1433116"/>
            <a:ext cx="12568091" cy="802679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86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36" tIns="55219" rIns="110436" bIns="5521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ПАСПОРТ ОБЪЕКТА МИНИСТЕРСТВА ОБАЗОВАНИЯ И НАУКИ РД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"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sz="21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декларация о пожарной безопасности)</a:t>
            </a:r>
          </a:p>
        </p:txBody>
      </p:sp>
      <p:pic>
        <p:nvPicPr>
          <p:cNvPr id="6" name="Рисунок 5" descr="slide-16.jpg"/>
          <p:cNvPicPr>
            <a:picLocks noChangeAspect="1"/>
          </p:cNvPicPr>
          <p:nvPr/>
        </p:nvPicPr>
        <p:blipFill>
          <a:blip r:embed="rId2"/>
          <a:srcRect t="13586"/>
          <a:stretch>
            <a:fillRect/>
          </a:stretch>
        </p:blipFill>
        <p:spPr>
          <a:xfrm>
            <a:off x="76196" y="1585890"/>
            <a:ext cx="12195786" cy="7715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05" t="12649" r="9904" b="4314"/>
          <a:stretch/>
        </p:blipFill>
        <p:spPr bwMode="auto">
          <a:xfrm>
            <a:off x="-2738" y="1268413"/>
            <a:ext cx="12804337" cy="833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лилиния 4"/>
          <p:cNvSpPr/>
          <p:nvPr/>
        </p:nvSpPr>
        <p:spPr>
          <a:xfrm rot="207032">
            <a:off x="6303392" y="5192390"/>
            <a:ext cx="576064" cy="518270"/>
          </a:xfrm>
          <a:custGeom>
            <a:avLst/>
            <a:gdLst>
              <a:gd name="connsiteX0" fmla="*/ 425003 w 3142445"/>
              <a:gd name="connsiteY0" fmla="*/ 2756079 h 2756079"/>
              <a:gd name="connsiteX1" fmla="*/ 386366 w 3142445"/>
              <a:gd name="connsiteY1" fmla="*/ 2704563 h 2756079"/>
              <a:gd name="connsiteX2" fmla="*/ 0 w 3142445"/>
              <a:gd name="connsiteY2" fmla="*/ 1996225 h 2756079"/>
              <a:gd name="connsiteX3" fmla="*/ 25758 w 3142445"/>
              <a:gd name="connsiteY3" fmla="*/ 1146220 h 2756079"/>
              <a:gd name="connsiteX4" fmla="*/ 1725769 w 3142445"/>
              <a:gd name="connsiteY4" fmla="*/ 0 h 2756079"/>
              <a:gd name="connsiteX5" fmla="*/ 2575775 w 3142445"/>
              <a:gd name="connsiteY5" fmla="*/ 154547 h 2756079"/>
              <a:gd name="connsiteX6" fmla="*/ 3142445 w 3142445"/>
              <a:gd name="connsiteY6" fmla="*/ 965916 h 2756079"/>
              <a:gd name="connsiteX7" fmla="*/ 425003 w 3142445"/>
              <a:gd name="connsiteY7" fmla="*/ 2756079 h 275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42445" h="2756079">
                <a:moveTo>
                  <a:pt x="425003" y="2756079"/>
                </a:moveTo>
                <a:lnTo>
                  <a:pt x="386366" y="2704563"/>
                </a:lnTo>
                <a:lnTo>
                  <a:pt x="0" y="1996225"/>
                </a:lnTo>
                <a:lnTo>
                  <a:pt x="25758" y="1146220"/>
                </a:lnTo>
                <a:lnTo>
                  <a:pt x="1725769" y="0"/>
                </a:lnTo>
                <a:lnTo>
                  <a:pt x="2575775" y="154547"/>
                </a:lnTo>
                <a:lnTo>
                  <a:pt x="3142445" y="965916"/>
                </a:lnTo>
                <a:lnTo>
                  <a:pt x="425003" y="2756079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36" tIns="55219" rIns="110436" bIns="55219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ПАСПОРТ ОБЪЕКТА МИНИСТЕРСТВА ОБАЗОВАНИЯ И НАУКИ РД</a:t>
            </a:r>
          </a:p>
          <a:p>
            <a:pPr algn="r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Муниципальное казенное общеобразовательное учреждение "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(космический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снимок)</a:t>
            </a:r>
          </a:p>
        </p:txBody>
      </p:sp>
      <p:pic>
        <p:nvPicPr>
          <p:cNvPr id="7" name="Picture 131" descr="C:\Users\МЧС\Desktop\Роза ветров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6290" t="47523" r="72430" b="36092"/>
          <a:stretch>
            <a:fillRect/>
          </a:stretch>
        </p:blipFill>
        <p:spPr bwMode="auto">
          <a:xfrm>
            <a:off x="0" y="1300138"/>
            <a:ext cx="1268864" cy="1274539"/>
          </a:xfrm>
          <a:prstGeom prst="rect">
            <a:avLst/>
          </a:prstGeom>
          <a:ln w="0"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8" name="Группа 7"/>
          <p:cNvGrpSpPr/>
          <p:nvPr/>
        </p:nvGrpSpPr>
        <p:grpSpPr>
          <a:xfrm>
            <a:off x="6804378" y="1701613"/>
            <a:ext cx="5248672" cy="3512394"/>
            <a:chOff x="0" y="1268413"/>
            <a:chExt cx="12801600" cy="834072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524" t="10863" r="11429" b="8163"/>
            <a:stretch>
              <a:fillRect/>
            </a:stretch>
          </p:blipFill>
          <p:spPr bwMode="auto">
            <a:xfrm>
              <a:off x="0" y="1268413"/>
              <a:ext cx="12801600" cy="834072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Полилиния 9"/>
            <p:cNvSpPr/>
            <p:nvPr/>
          </p:nvSpPr>
          <p:spPr>
            <a:xfrm>
              <a:off x="4970463" y="4662488"/>
              <a:ext cx="3143250" cy="2755900"/>
            </a:xfrm>
            <a:custGeom>
              <a:avLst/>
              <a:gdLst>
                <a:gd name="connsiteX0" fmla="*/ 425003 w 3142445"/>
                <a:gd name="connsiteY0" fmla="*/ 2756079 h 2756079"/>
                <a:gd name="connsiteX1" fmla="*/ 386366 w 3142445"/>
                <a:gd name="connsiteY1" fmla="*/ 2704563 h 2756079"/>
                <a:gd name="connsiteX2" fmla="*/ 0 w 3142445"/>
                <a:gd name="connsiteY2" fmla="*/ 1996225 h 2756079"/>
                <a:gd name="connsiteX3" fmla="*/ 25758 w 3142445"/>
                <a:gd name="connsiteY3" fmla="*/ 1146220 h 2756079"/>
                <a:gd name="connsiteX4" fmla="*/ 1725769 w 3142445"/>
                <a:gd name="connsiteY4" fmla="*/ 0 h 2756079"/>
                <a:gd name="connsiteX5" fmla="*/ 2575775 w 3142445"/>
                <a:gd name="connsiteY5" fmla="*/ 154547 h 2756079"/>
                <a:gd name="connsiteX6" fmla="*/ 3142445 w 3142445"/>
                <a:gd name="connsiteY6" fmla="*/ 965916 h 2756079"/>
                <a:gd name="connsiteX7" fmla="*/ 425003 w 3142445"/>
                <a:gd name="connsiteY7" fmla="*/ 2756079 h 275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2445" h="2756079">
                  <a:moveTo>
                    <a:pt x="425003" y="2756079"/>
                  </a:moveTo>
                  <a:lnTo>
                    <a:pt x="386366" y="2704563"/>
                  </a:lnTo>
                  <a:lnTo>
                    <a:pt x="0" y="1996225"/>
                  </a:lnTo>
                  <a:lnTo>
                    <a:pt x="25758" y="1146220"/>
                  </a:lnTo>
                  <a:lnTo>
                    <a:pt x="1725769" y="0"/>
                  </a:lnTo>
                  <a:lnTo>
                    <a:pt x="2575775" y="154547"/>
                  </a:lnTo>
                  <a:lnTo>
                    <a:pt x="3142445" y="965916"/>
                  </a:lnTo>
                  <a:lnTo>
                    <a:pt x="425003" y="2756079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957" t="92089" r="1291" b="5979"/>
          <a:stretch/>
        </p:blipFill>
        <p:spPr bwMode="auto">
          <a:xfrm>
            <a:off x="4865674" y="5175524"/>
            <a:ext cx="1422643" cy="2269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Выноска 1 197"/>
          <p:cNvSpPr>
            <a:spLocks/>
          </p:cNvSpPr>
          <p:nvPr/>
        </p:nvSpPr>
        <p:spPr bwMode="auto">
          <a:xfrm>
            <a:off x="7624763" y="6372225"/>
            <a:ext cx="4464050" cy="1008063"/>
          </a:xfrm>
          <a:prstGeom prst="borderCallout1">
            <a:avLst>
              <a:gd name="adj1" fmla="val -625"/>
              <a:gd name="adj2" fmla="val -14"/>
              <a:gd name="adj3" fmla="val -90713"/>
              <a:gd name="adj4" fmla="val -21440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 lIns="91294" tIns="45647" rIns="91294" bIns="45647" anchor="ctr"/>
          <a:lstStyle/>
          <a:p>
            <a:pPr algn="ctr">
              <a:lnSpc>
                <a:spcPct val="80000"/>
              </a:lnSpc>
            </a:pP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1200" b="1" u="sng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РД, г..</a:t>
            </a:r>
            <a:r>
              <a:rPr lang="ru-RU" sz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_ул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Зашитников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Республики № 1"а" </a:t>
            </a:r>
            <a:endPara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Хизриева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З.Х________</a:t>
            </a:r>
            <a:endPara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тел/факс</a:t>
            </a:r>
            <a:endPara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Моб. 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(8928 592 78 11)</a:t>
            </a:r>
            <a:endPara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3333 001222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5114" y="1371576"/>
            <a:ext cx="5838096" cy="4133334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rot="5400000" flipH="1" flipV="1">
            <a:off x="7722403" y="2907493"/>
            <a:ext cx="1285884" cy="12144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8758254" y="2157394"/>
            <a:ext cx="1000132" cy="19288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544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77" t="9114" r="5811" b="8446"/>
          <a:stretch>
            <a:fillRect/>
          </a:stretch>
        </p:blipFill>
        <p:spPr bwMode="auto">
          <a:xfrm>
            <a:off x="0" y="1284288"/>
            <a:ext cx="12801600" cy="831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5213350" y="4800600"/>
            <a:ext cx="1709738" cy="1411288"/>
          </a:xfrm>
          <a:custGeom>
            <a:avLst/>
            <a:gdLst>
              <a:gd name="connsiteX0" fmla="*/ 290286 w 1785257"/>
              <a:gd name="connsiteY0" fmla="*/ 1524000 h 1524000"/>
              <a:gd name="connsiteX1" fmla="*/ 0 w 1785257"/>
              <a:gd name="connsiteY1" fmla="*/ 1103086 h 1524000"/>
              <a:gd name="connsiteX2" fmla="*/ 58057 w 1785257"/>
              <a:gd name="connsiteY2" fmla="*/ 841829 h 1524000"/>
              <a:gd name="connsiteX3" fmla="*/ 1248229 w 1785257"/>
              <a:gd name="connsiteY3" fmla="*/ 0 h 1524000"/>
              <a:gd name="connsiteX4" fmla="*/ 1524000 w 1785257"/>
              <a:gd name="connsiteY4" fmla="*/ 58057 h 1524000"/>
              <a:gd name="connsiteX5" fmla="*/ 1785257 w 1785257"/>
              <a:gd name="connsiteY5" fmla="*/ 478972 h 1524000"/>
              <a:gd name="connsiteX6" fmla="*/ 290286 w 1785257"/>
              <a:gd name="connsiteY6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5257" h="1524000">
                <a:moveTo>
                  <a:pt x="290286" y="1524000"/>
                </a:moveTo>
                <a:lnTo>
                  <a:pt x="0" y="1103086"/>
                </a:lnTo>
                <a:lnTo>
                  <a:pt x="58057" y="841829"/>
                </a:lnTo>
                <a:lnTo>
                  <a:pt x="1248229" y="0"/>
                </a:lnTo>
                <a:lnTo>
                  <a:pt x="1524000" y="58057"/>
                </a:lnTo>
                <a:lnTo>
                  <a:pt x="1785257" y="478972"/>
                </a:lnTo>
                <a:lnTo>
                  <a:pt x="290286" y="15240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75" name="Выноска 1 197"/>
          <p:cNvSpPr>
            <a:spLocks/>
          </p:cNvSpPr>
          <p:nvPr/>
        </p:nvSpPr>
        <p:spPr bwMode="auto">
          <a:xfrm>
            <a:off x="7624763" y="6372225"/>
            <a:ext cx="4464050" cy="1008063"/>
          </a:xfrm>
          <a:prstGeom prst="borderCallout1">
            <a:avLst>
              <a:gd name="adj1" fmla="val -625"/>
              <a:gd name="adj2" fmla="val -14"/>
              <a:gd name="adj3" fmla="val -90713"/>
              <a:gd name="adj4" fmla="val -21440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 lIns="91294" tIns="45647" rIns="91294" bIns="45647" anchor="ctr"/>
          <a:lstStyle/>
          <a:p>
            <a:pPr algn="ctr">
              <a:lnSpc>
                <a:spcPct val="80000"/>
              </a:lnSpc>
            </a:pPr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МБДОУ «Детский сад 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№___» </a:t>
            </a:r>
            <a:endParaRPr 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РД, г..______________</a:t>
            </a:r>
            <a:r>
              <a:rPr lang="ru-RU" sz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.____________</a:t>
            </a:r>
            <a:endPara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____________________________</a:t>
            </a:r>
            <a:endPara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тел/факс 8 (8722) 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________________</a:t>
            </a:r>
            <a:endPara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Моб. 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__________________________</a:t>
            </a:r>
            <a:endPara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 стрелкой 25"/>
          <p:cNvCxnSpPr>
            <a:endCxn id="6" idx="0"/>
          </p:cNvCxnSpPr>
          <p:nvPr/>
        </p:nvCxnSpPr>
        <p:spPr>
          <a:xfrm rot="16200000" flipV="1">
            <a:off x="4544302" y="7158943"/>
            <a:ext cx="1946298" cy="52187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08112" y="3072408"/>
            <a:ext cx="4410720" cy="990984"/>
          </a:xfrm>
          <a:prstGeom prst="rect">
            <a:avLst/>
          </a:prstGeom>
          <a:ln w="9525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7954" tIns="63980" rIns="127954" bIns="6398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СОШ»</a:t>
            </a:r>
          </a:p>
          <a:p>
            <a:pPr>
              <a:lnSpc>
                <a:spcPct val="80000"/>
              </a:lnSpc>
              <a:defRPr/>
            </a:pPr>
            <a:r>
              <a:rPr lang="ru-RU" sz="1400" dirty="0" smtClean="0">
                <a:solidFill>
                  <a:srgbClr val="2323E3"/>
                </a:solidFill>
                <a:latin typeface="Times New Roman" pitchFamily="18" charset="0"/>
                <a:cs typeface="Times New Roman" pitchFamily="18" charset="0"/>
              </a:rPr>
              <a:t>территориально расположение -   </a:t>
            </a:r>
            <a:endParaRPr lang="ru-RU" sz="1400" dirty="0">
              <a:solidFill>
                <a:srgbClr val="2323E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1400" dirty="0">
                <a:solidFill>
                  <a:srgbClr val="2323E3"/>
                </a:solidFill>
                <a:latin typeface="Times New Roman" pitchFamily="18" charset="0"/>
                <a:cs typeface="Times New Roman" pitchFamily="18" charset="0"/>
              </a:rPr>
              <a:t>Форма собственности </a:t>
            </a:r>
            <a:r>
              <a:rPr lang="ru-RU" sz="1400" dirty="0" smtClean="0">
                <a:solidFill>
                  <a:srgbClr val="2323E3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endParaRPr lang="ru-RU" sz="1400" dirty="0">
              <a:solidFill>
                <a:srgbClr val="2323E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1400" dirty="0">
                <a:solidFill>
                  <a:srgbClr val="2323E3"/>
                </a:solidFill>
                <a:latin typeface="Times New Roman" pitchFamily="18" charset="0"/>
                <a:cs typeface="Times New Roman" pitchFamily="18" charset="0"/>
              </a:rPr>
              <a:t>Основное направление деятельности учреждения – </a:t>
            </a:r>
          </a:p>
          <a:p>
            <a:pPr>
              <a:lnSpc>
                <a:spcPct val="80000"/>
              </a:lnSpc>
              <a:defRPr/>
            </a:pPr>
            <a:r>
              <a:rPr lang="ru-RU" sz="1400" dirty="0">
                <a:solidFill>
                  <a:srgbClr val="2323E3"/>
                </a:solidFill>
                <a:latin typeface="Times New Roman" pitchFamily="18" charset="0"/>
                <a:cs typeface="Times New Roman" pitchFamily="18" charset="0"/>
              </a:rPr>
              <a:t>Вышестоящее ведомство </a:t>
            </a:r>
            <a:r>
              <a:rPr lang="ru-RU" sz="1400" dirty="0" smtClean="0">
                <a:solidFill>
                  <a:srgbClr val="2323E3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</p:txBody>
      </p:sp>
      <p:grpSp>
        <p:nvGrpSpPr>
          <p:cNvPr id="5185" name="Группа 36"/>
          <p:cNvGrpSpPr>
            <a:grpSpLocks/>
          </p:cNvGrpSpPr>
          <p:nvPr/>
        </p:nvGrpSpPr>
        <p:grpSpPr bwMode="auto">
          <a:xfrm rot="7300273">
            <a:off x="6445250" y="5038726"/>
            <a:ext cx="168275" cy="209550"/>
            <a:chOff x="4867275" y="3352174"/>
            <a:chExt cx="224104" cy="390729"/>
          </a:xfrm>
        </p:grpSpPr>
        <p:sp>
          <p:nvSpPr>
            <p:cNvPr id="5188" name="Полилиния 468"/>
            <p:cNvSpPr>
              <a:spLocks/>
            </p:cNvSpPr>
            <p:nvPr/>
          </p:nvSpPr>
          <p:spPr bwMode="auto">
            <a:xfrm>
              <a:off x="4922181" y="3352174"/>
              <a:ext cx="169198" cy="315559"/>
            </a:xfrm>
            <a:custGeom>
              <a:avLst/>
              <a:gdLst>
                <a:gd name="T0" fmla="*/ 216 w 389936"/>
                <a:gd name="T1" fmla="*/ 1105 h 493595"/>
                <a:gd name="T2" fmla="*/ 188 w 389936"/>
                <a:gd name="T3" fmla="*/ 878 h 493595"/>
                <a:gd name="T4" fmla="*/ 167 w 389936"/>
                <a:gd name="T5" fmla="*/ 651 h 493595"/>
                <a:gd name="T6" fmla="*/ 111 w 389936"/>
                <a:gd name="T7" fmla="*/ 424 h 493595"/>
                <a:gd name="T8" fmla="*/ 33 w 389936"/>
                <a:gd name="T9" fmla="*/ 424 h 493595"/>
                <a:gd name="T10" fmla="*/ 12 w 389936"/>
                <a:gd name="T11" fmla="*/ 878 h 493595"/>
                <a:gd name="T12" fmla="*/ 12 w 389936"/>
                <a:gd name="T13" fmla="*/ 2695 h 493595"/>
                <a:gd name="T14" fmla="*/ 26 w 389936"/>
                <a:gd name="T15" fmla="*/ 3377 h 493595"/>
                <a:gd name="T16" fmla="*/ 33 w 389936"/>
                <a:gd name="T17" fmla="*/ 4058 h 493595"/>
                <a:gd name="T18" fmla="*/ 47 w 389936"/>
                <a:gd name="T19" fmla="*/ 4740 h 493595"/>
                <a:gd name="T20" fmla="*/ 89 w 389936"/>
                <a:gd name="T21" fmla="*/ 5421 h 493595"/>
                <a:gd name="T22" fmla="*/ 82 w 389936"/>
                <a:gd name="T23" fmla="*/ 8374 h 493595"/>
                <a:gd name="T24" fmla="*/ 61 w 389936"/>
                <a:gd name="T25" fmla="*/ 8829 h 4935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9936"/>
                <a:gd name="T40" fmla="*/ 0 h 493595"/>
                <a:gd name="T41" fmla="*/ 389936 w 389936"/>
                <a:gd name="T42" fmla="*/ 493595 h 4935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9936" h="493595">
                  <a:moveTo>
                    <a:pt x="389936" y="61795"/>
                  </a:moveTo>
                  <a:cubicBezTo>
                    <a:pt x="373003" y="57562"/>
                    <a:pt x="355919" y="53890"/>
                    <a:pt x="339136" y="49095"/>
                  </a:cubicBezTo>
                  <a:cubicBezTo>
                    <a:pt x="326264" y="45417"/>
                    <a:pt x="314207" y="38790"/>
                    <a:pt x="301036" y="36395"/>
                  </a:cubicBezTo>
                  <a:cubicBezTo>
                    <a:pt x="267456" y="30290"/>
                    <a:pt x="233303" y="27928"/>
                    <a:pt x="199436" y="23695"/>
                  </a:cubicBezTo>
                  <a:cubicBezTo>
                    <a:pt x="139941" y="3863"/>
                    <a:pt x="146617" y="0"/>
                    <a:pt x="59736" y="23695"/>
                  </a:cubicBezTo>
                  <a:cubicBezTo>
                    <a:pt x="45010" y="27711"/>
                    <a:pt x="34336" y="40628"/>
                    <a:pt x="21636" y="49095"/>
                  </a:cubicBezTo>
                  <a:cubicBezTo>
                    <a:pt x="6024" y="95932"/>
                    <a:pt x="0" y="92999"/>
                    <a:pt x="21636" y="150695"/>
                  </a:cubicBezTo>
                  <a:cubicBezTo>
                    <a:pt x="26995" y="164987"/>
                    <a:pt x="40210" y="175143"/>
                    <a:pt x="47036" y="188795"/>
                  </a:cubicBezTo>
                  <a:cubicBezTo>
                    <a:pt x="53023" y="200769"/>
                    <a:pt x="53749" y="214921"/>
                    <a:pt x="59736" y="226895"/>
                  </a:cubicBezTo>
                  <a:cubicBezTo>
                    <a:pt x="66562" y="240547"/>
                    <a:pt x="74343" y="254202"/>
                    <a:pt x="85136" y="264995"/>
                  </a:cubicBezTo>
                  <a:cubicBezTo>
                    <a:pt x="109755" y="289614"/>
                    <a:pt x="130348" y="292766"/>
                    <a:pt x="161336" y="303095"/>
                  </a:cubicBezTo>
                  <a:cubicBezTo>
                    <a:pt x="157103" y="358128"/>
                    <a:pt x="162858" y="414863"/>
                    <a:pt x="148636" y="468195"/>
                  </a:cubicBezTo>
                  <a:cubicBezTo>
                    <a:pt x="144703" y="482943"/>
                    <a:pt x="110536" y="493595"/>
                    <a:pt x="110536" y="493595"/>
                  </a:cubicBezTo>
                </a:path>
              </a:pathLst>
            </a:custGeom>
            <a:noFill/>
            <a:ln w="254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8" tIns="45714" rIns="91428" bIns="45714"/>
            <a:lstStyle/>
            <a:p>
              <a:endParaRPr lang="ru-RU"/>
            </a:p>
          </p:txBody>
        </p:sp>
        <p:grpSp>
          <p:nvGrpSpPr>
            <p:cNvPr id="5189" name="Group 567"/>
            <p:cNvGrpSpPr>
              <a:grpSpLocks/>
            </p:cNvGrpSpPr>
            <p:nvPr/>
          </p:nvGrpSpPr>
          <p:grpSpPr bwMode="auto">
            <a:xfrm rot="1405067">
              <a:off x="4867275" y="3595266"/>
              <a:ext cx="215900" cy="147637"/>
              <a:chOff x="3079" y="3840"/>
              <a:chExt cx="181" cy="91"/>
            </a:xfrm>
          </p:grpSpPr>
          <p:sp>
            <p:nvSpPr>
              <p:cNvPr id="5190" name="Line 564"/>
              <p:cNvSpPr>
                <a:spLocks noChangeShapeType="1"/>
              </p:cNvSpPr>
              <p:nvPr/>
            </p:nvSpPr>
            <p:spPr bwMode="auto">
              <a:xfrm flipV="1">
                <a:off x="3260" y="3840"/>
                <a:ext cx="0" cy="9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91" name="Line 565"/>
              <p:cNvSpPr>
                <a:spLocks noChangeShapeType="1"/>
              </p:cNvSpPr>
              <p:nvPr/>
            </p:nvSpPr>
            <p:spPr bwMode="auto">
              <a:xfrm flipV="1">
                <a:off x="3079" y="3840"/>
                <a:ext cx="0" cy="9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92" name="Line 566"/>
              <p:cNvSpPr>
                <a:spLocks noChangeShapeType="1"/>
              </p:cNvSpPr>
              <p:nvPr/>
            </p:nvSpPr>
            <p:spPr bwMode="auto">
              <a:xfrm flipH="1">
                <a:off x="3079" y="3886"/>
                <a:ext cx="181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87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36" tIns="55219" rIns="110436" bIns="55219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ПАСПОРТ ОБЪЕКТА МИНИСТЕРСТВА ОБАЗОВАНИЯ И НАУКИ РД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"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схема расположения объекта на местности)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68219" y="3126413"/>
            <a:ext cx="6400800" cy="264688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endParaRPr lang="ru-RU" sz="1400" dirty="0">
              <a:solidFill>
                <a:srgbClr val="2323E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00308194"/>
              </p:ext>
            </p:extLst>
          </p:nvPr>
        </p:nvGraphicFramePr>
        <p:xfrm>
          <a:off x="0" y="1300138"/>
          <a:ext cx="12801600" cy="1442284"/>
        </p:xfrm>
        <a:graphic>
          <a:graphicData uri="http://schemas.openxmlformats.org/drawingml/2006/table">
            <a:tbl>
              <a:tblPr/>
              <a:tblGrid>
                <a:gridCol w="1166616">
                  <a:extLst>
                    <a:ext uri="{9D8B030D-6E8A-4147-A177-3AD203B41FA5}"/>
                  </a:extLst>
                </a:gridCol>
                <a:gridCol w="1267064">
                  <a:extLst>
                    <a:ext uri="{9D8B030D-6E8A-4147-A177-3AD203B41FA5}"/>
                  </a:extLst>
                </a:gridCol>
                <a:gridCol w="814541">
                  <a:extLst>
                    <a:ext uri="{9D8B030D-6E8A-4147-A177-3AD203B41FA5}"/>
                  </a:extLst>
                </a:gridCol>
                <a:gridCol w="1086055">
                  <a:extLst>
                    <a:ext uri="{9D8B030D-6E8A-4147-A177-3AD203B41FA5}"/>
                  </a:extLst>
                </a:gridCol>
                <a:gridCol w="1719587">
                  <a:extLst>
                    <a:ext uri="{9D8B030D-6E8A-4147-A177-3AD203B41FA5}"/>
                  </a:extLst>
                </a:gridCol>
                <a:gridCol w="1086055">
                  <a:extLst>
                    <a:ext uri="{9D8B030D-6E8A-4147-A177-3AD203B41FA5}"/>
                  </a:extLst>
                </a:gridCol>
                <a:gridCol w="2172109">
                  <a:extLst>
                    <a:ext uri="{9D8B030D-6E8A-4147-A177-3AD203B41FA5}"/>
                  </a:extLst>
                </a:gridCol>
                <a:gridCol w="1719587">
                  <a:extLst>
                    <a:ext uri="{9D8B030D-6E8A-4147-A177-3AD203B41FA5}"/>
                  </a:extLst>
                </a:gridCol>
                <a:gridCol w="1769986">
                  <a:extLst>
                    <a:ext uri="{9D8B030D-6E8A-4147-A177-3AD203B41FA5}"/>
                  </a:extLst>
                </a:gridCol>
              </a:tblGrid>
              <a:tr h="197111">
                <a:tc gridSpan="9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ОБЩАЯ ИНФОРМАЦИЯ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98660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Год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постройки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послед. кап. ремонта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Кол-во этажей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Общ.выс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., м.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Размеры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геометрич.здания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Общ.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площ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компл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Среднее количество нахождения детей/ персонала в здании (чел.)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детей/ персонала находящихся в здании круглосуточно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выходов</a:t>
                      </a:r>
                    </a:p>
                  </a:txBody>
                  <a:tcPr marL="95950" marR="959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  <a:tr h="19711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2009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2009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20*15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250/45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0/1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950" marR="959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3" name="Выноска 1 197"/>
          <p:cNvSpPr>
            <a:spLocks/>
          </p:cNvSpPr>
          <p:nvPr/>
        </p:nvSpPr>
        <p:spPr bwMode="auto">
          <a:xfrm>
            <a:off x="7615246" y="6372236"/>
            <a:ext cx="4464050" cy="1008063"/>
          </a:xfrm>
          <a:prstGeom prst="borderCallout1">
            <a:avLst>
              <a:gd name="adj1" fmla="val -625"/>
              <a:gd name="adj2" fmla="val -14"/>
              <a:gd name="adj3" fmla="val -90713"/>
              <a:gd name="adj4" fmla="val -21440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 lIns="91294" tIns="45647" rIns="91294" bIns="45647" anchor="ctr"/>
          <a:lstStyle/>
          <a:p>
            <a:pPr algn="ctr">
              <a:lnSpc>
                <a:spcPct val="80000"/>
              </a:lnSpc>
            </a:pP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1200" b="1" u="sng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РД, г..</a:t>
            </a:r>
            <a:r>
              <a:rPr lang="ru-RU" sz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_ул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sz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Зашитников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Республики № 1"а" </a:t>
            </a:r>
            <a:endPara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Хизриева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З.Х________</a:t>
            </a:r>
            <a:endPara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тел/факс</a:t>
            </a:r>
            <a:endPara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Моб. 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(8928 592 78 11)</a:t>
            </a:r>
            <a:endPara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36" tIns="55219" rIns="110436" bIns="55219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ПАСПОРТ ОБЪЕКТА МИНИСТЕРСТВА ОБАЗОВАНИЯ И НАУКИ РД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"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план расположения объекта на местности)</a:t>
            </a:r>
          </a:p>
        </p:txBody>
      </p:sp>
      <p:sp>
        <p:nvSpPr>
          <p:cNvPr id="68" name="Прямоугольник 67"/>
          <p:cNvSpPr/>
          <p:nvPr/>
        </p:nvSpPr>
        <p:spPr bwMode="auto">
          <a:xfrm rot="5400000">
            <a:off x="9936981" y="3764749"/>
            <a:ext cx="1643074" cy="1571636"/>
          </a:xfrm>
          <a:prstGeom prst="rect">
            <a:avLst/>
          </a:prstGeom>
          <a:ln w="0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" name="Прямоугольник 68"/>
          <p:cNvSpPr/>
          <p:nvPr/>
        </p:nvSpPr>
        <p:spPr bwMode="auto">
          <a:xfrm rot="5400000">
            <a:off x="1227894" y="3686962"/>
            <a:ext cx="485775" cy="712788"/>
          </a:xfrm>
          <a:prstGeom prst="rect">
            <a:avLst/>
          </a:prstGeom>
          <a:ln w="0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" name="Прямоугольник 69"/>
          <p:cNvSpPr/>
          <p:nvPr/>
        </p:nvSpPr>
        <p:spPr bwMode="auto">
          <a:xfrm rot="5400000">
            <a:off x="1217575" y="4840289"/>
            <a:ext cx="506413" cy="712788"/>
          </a:xfrm>
          <a:prstGeom prst="rect">
            <a:avLst/>
          </a:prstGeom>
          <a:ln w="0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Прямоугольник 70"/>
          <p:cNvSpPr/>
          <p:nvPr/>
        </p:nvSpPr>
        <p:spPr bwMode="auto">
          <a:xfrm rot="5400000">
            <a:off x="6165851" y="2274889"/>
            <a:ext cx="1054100" cy="5441950"/>
          </a:xfrm>
          <a:prstGeom prst="rect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71"/>
          <p:cNvSpPr/>
          <p:nvPr/>
        </p:nvSpPr>
        <p:spPr bwMode="auto">
          <a:xfrm rot="5400000">
            <a:off x="7138195" y="5377656"/>
            <a:ext cx="846137" cy="1146174"/>
          </a:xfrm>
          <a:prstGeom prst="rect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73" name="Прямая соединительная линия 72"/>
          <p:cNvCxnSpPr/>
          <p:nvPr/>
        </p:nvCxnSpPr>
        <p:spPr bwMode="auto">
          <a:xfrm rot="5400000">
            <a:off x="7554913" y="5662612"/>
            <a:ext cx="0" cy="1425575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67" name="Группа 73"/>
          <p:cNvGrpSpPr>
            <a:grpSpLocks/>
          </p:cNvGrpSpPr>
          <p:nvPr/>
        </p:nvGrpSpPr>
        <p:grpSpPr bwMode="auto">
          <a:xfrm rot="5400000">
            <a:off x="9118743" y="5346546"/>
            <a:ext cx="115838" cy="474757"/>
            <a:chOff x="4335615" y="1957644"/>
            <a:chExt cx="71706" cy="288032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4336648" y="1960633"/>
              <a:ext cx="70754" cy="28797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76" name="Прямая соединительная линия 75"/>
            <p:cNvCxnSpPr/>
            <p:nvPr/>
          </p:nvCxnSpPr>
          <p:spPr>
            <a:xfrm>
              <a:off x="4336648" y="2060799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4336648" y="2084877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>
              <a:off x="4335666" y="2105102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>
              <a:off x="4335666" y="2125328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>
              <a:off x="4336648" y="2147480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>
              <a:off x="4335666" y="2169632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>
              <a:off x="4336648" y="2192747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>
              <a:off x="4335666" y="2216825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68" name="Группа 85"/>
          <p:cNvGrpSpPr>
            <a:grpSpLocks/>
          </p:cNvGrpSpPr>
          <p:nvPr/>
        </p:nvGrpSpPr>
        <p:grpSpPr bwMode="auto">
          <a:xfrm>
            <a:off x="8133057" y="5522159"/>
            <a:ext cx="118191" cy="465304"/>
            <a:chOff x="4335615" y="1957644"/>
            <a:chExt cx="71706" cy="288032"/>
          </a:xfrm>
        </p:grpSpPr>
        <p:sp>
          <p:nvSpPr>
            <p:cNvPr id="87" name="Прямоугольник 86"/>
            <p:cNvSpPr/>
            <p:nvPr/>
          </p:nvSpPr>
          <p:spPr>
            <a:xfrm>
              <a:off x="4333510" y="1958111"/>
              <a:ext cx="71272" cy="287929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89" name="Прямая соединительная линия 88"/>
            <p:cNvCxnSpPr/>
            <p:nvPr/>
          </p:nvCxnSpPr>
          <p:spPr>
            <a:xfrm>
              <a:off x="4333510" y="2061293"/>
              <a:ext cx="71272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4333510" y="2084878"/>
              <a:ext cx="71272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>
              <a:off x="4332547" y="2105515"/>
              <a:ext cx="71272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4332547" y="2126151"/>
              <a:ext cx="71272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4333510" y="2147770"/>
              <a:ext cx="71272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/>
            <p:nvPr/>
          </p:nvCxnSpPr>
          <p:spPr>
            <a:xfrm>
              <a:off x="4332547" y="2169389"/>
              <a:ext cx="71272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>
              <a:off x="4333510" y="2192974"/>
              <a:ext cx="71272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>
            <a:xfrm>
              <a:off x="4332547" y="2217542"/>
              <a:ext cx="71272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69" name="Группа 107"/>
          <p:cNvGrpSpPr>
            <a:grpSpLocks/>
          </p:cNvGrpSpPr>
          <p:nvPr/>
        </p:nvGrpSpPr>
        <p:grpSpPr bwMode="auto">
          <a:xfrm rot="5400000">
            <a:off x="5708706" y="5345487"/>
            <a:ext cx="115838" cy="474757"/>
            <a:chOff x="4335615" y="1957644"/>
            <a:chExt cx="71706" cy="288032"/>
          </a:xfrm>
        </p:grpSpPr>
        <p:sp>
          <p:nvSpPr>
            <p:cNvPr id="110" name="Прямоугольник 109"/>
            <p:cNvSpPr/>
            <p:nvPr/>
          </p:nvSpPr>
          <p:spPr>
            <a:xfrm>
              <a:off x="4336321" y="1960580"/>
              <a:ext cx="70754" cy="28797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15" name="Прямая соединительная линия 114"/>
            <p:cNvCxnSpPr/>
            <p:nvPr/>
          </p:nvCxnSpPr>
          <p:spPr>
            <a:xfrm>
              <a:off x="4336322" y="2060746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123"/>
            <p:cNvCxnSpPr/>
            <p:nvPr/>
          </p:nvCxnSpPr>
          <p:spPr>
            <a:xfrm>
              <a:off x="4336322" y="2084824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/>
            <p:cNvCxnSpPr/>
            <p:nvPr/>
          </p:nvCxnSpPr>
          <p:spPr>
            <a:xfrm>
              <a:off x="4335339" y="2105050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Прямая соединительная линия 128"/>
            <p:cNvCxnSpPr/>
            <p:nvPr/>
          </p:nvCxnSpPr>
          <p:spPr>
            <a:xfrm>
              <a:off x="4335339" y="2125276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единительная линия 129"/>
            <p:cNvCxnSpPr/>
            <p:nvPr/>
          </p:nvCxnSpPr>
          <p:spPr>
            <a:xfrm>
              <a:off x="4336322" y="2147427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>
              <a:off x="4335339" y="2169579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/>
            <p:cNvCxnSpPr/>
            <p:nvPr/>
          </p:nvCxnSpPr>
          <p:spPr>
            <a:xfrm>
              <a:off x="4336322" y="2192694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/>
            <p:cNvCxnSpPr/>
            <p:nvPr/>
          </p:nvCxnSpPr>
          <p:spPr>
            <a:xfrm>
              <a:off x="4335339" y="2216772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70" name="Группа 133"/>
          <p:cNvGrpSpPr>
            <a:grpSpLocks/>
          </p:cNvGrpSpPr>
          <p:nvPr/>
        </p:nvGrpSpPr>
        <p:grpSpPr bwMode="auto">
          <a:xfrm rot="5400000">
            <a:off x="4150828" y="5343580"/>
            <a:ext cx="115838" cy="474757"/>
            <a:chOff x="4335615" y="1957644"/>
            <a:chExt cx="71706" cy="288032"/>
          </a:xfrm>
        </p:grpSpPr>
        <p:sp>
          <p:nvSpPr>
            <p:cNvPr id="135" name="Прямоугольник 134"/>
            <p:cNvSpPr/>
            <p:nvPr/>
          </p:nvSpPr>
          <p:spPr>
            <a:xfrm>
              <a:off x="4336519" y="1960253"/>
              <a:ext cx="70754" cy="28797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36" name="Прямая соединительная линия 135"/>
            <p:cNvCxnSpPr/>
            <p:nvPr/>
          </p:nvCxnSpPr>
          <p:spPr>
            <a:xfrm>
              <a:off x="4336519" y="2060418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/>
            <p:cNvCxnSpPr/>
            <p:nvPr/>
          </p:nvCxnSpPr>
          <p:spPr>
            <a:xfrm>
              <a:off x="4336519" y="2084496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единительная линия 137"/>
            <p:cNvCxnSpPr/>
            <p:nvPr/>
          </p:nvCxnSpPr>
          <p:spPr>
            <a:xfrm>
              <a:off x="4335537" y="2104722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Прямая соединительная линия 138"/>
            <p:cNvCxnSpPr/>
            <p:nvPr/>
          </p:nvCxnSpPr>
          <p:spPr>
            <a:xfrm>
              <a:off x="4335537" y="2124947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/>
            <p:cNvCxnSpPr/>
            <p:nvPr/>
          </p:nvCxnSpPr>
          <p:spPr>
            <a:xfrm>
              <a:off x="4336519" y="2147100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Прямая соединительная линия 140"/>
            <p:cNvCxnSpPr/>
            <p:nvPr/>
          </p:nvCxnSpPr>
          <p:spPr>
            <a:xfrm>
              <a:off x="4335537" y="2169251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единительная линия 141"/>
            <p:cNvCxnSpPr/>
            <p:nvPr/>
          </p:nvCxnSpPr>
          <p:spPr>
            <a:xfrm>
              <a:off x="4336519" y="2192366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единительная линия 142"/>
            <p:cNvCxnSpPr/>
            <p:nvPr/>
          </p:nvCxnSpPr>
          <p:spPr>
            <a:xfrm>
              <a:off x="4335537" y="2216445"/>
              <a:ext cx="70754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Прямоугольник 143"/>
          <p:cNvSpPr/>
          <p:nvPr/>
        </p:nvSpPr>
        <p:spPr bwMode="auto">
          <a:xfrm rot="5400000">
            <a:off x="7469981" y="4229895"/>
            <a:ext cx="231775" cy="246061"/>
          </a:xfrm>
          <a:prstGeom prst="rect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5" name="Прямоугольник 144"/>
          <p:cNvSpPr/>
          <p:nvPr/>
        </p:nvSpPr>
        <p:spPr bwMode="auto">
          <a:xfrm rot="5400000">
            <a:off x="5517357" y="4229895"/>
            <a:ext cx="231775" cy="246061"/>
          </a:xfrm>
          <a:prstGeom prst="rect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46" name="Прямая соединительная линия 145"/>
          <p:cNvCxnSpPr/>
          <p:nvPr/>
        </p:nvCxnSpPr>
        <p:spPr bwMode="auto">
          <a:xfrm rot="5400000" flipV="1">
            <a:off x="10247312" y="4910137"/>
            <a:ext cx="349249" cy="1905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 bwMode="auto">
          <a:xfrm rot="5400000">
            <a:off x="10412413" y="4670425"/>
            <a:ext cx="0" cy="1492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/>
          <p:nvPr/>
        </p:nvCxnSpPr>
        <p:spPr bwMode="auto">
          <a:xfrm rot="5400000">
            <a:off x="10421937" y="5019675"/>
            <a:ext cx="0" cy="1492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 bwMode="auto">
          <a:xfrm rot="5400000">
            <a:off x="10410032" y="4704557"/>
            <a:ext cx="0" cy="4206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 bwMode="auto">
          <a:xfrm rot="5400000">
            <a:off x="1924050" y="6669088"/>
            <a:ext cx="363538" cy="476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 bwMode="auto">
          <a:xfrm rot="5400000">
            <a:off x="2114551" y="6415087"/>
            <a:ext cx="0" cy="1492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 bwMode="auto">
          <a:xfrm rot="5400000">
            <a:off x="2122488" y="6764337"/>
            <a:ext cx="0" cy="1492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 bwMode="auto">
          <a:xfrm rot="5400000">
            <a:off x="2112169" y="6450806"/>
            <a:ext cx="0" cy="42068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/>
          <p:nvPr/>
        </p:nvCxnSpPr>
        <p:spPr bwMode="auto">
          <a:xfrm rot="5400000">
            <a:off x="6731793" y="2793208"/>
            <a:ext cx="0" cy="4405312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 bwMode="auto">
          <a:xfrm rot="5400000" flipH="1">
            <a:off x="8908257" y="5022056"/>
            <a:ext cx="527050" cy="474663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/>
          <p:nvPr/>
        </p:nvCxnSpPr>
        <p:spPr bwMode="auto">
          <a:xfrm rot="5400000">
            <a:off x="8908257" y="4495006"/>
            <a:ext cx="527050" cy="474663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/>
          <p:nvPr/>
        </p:nvCxnSpPr>
        <p:spPr bwMode="auto">
          <a:xfrm rot="5400000">
            <a:off x="3989388" y="4978399"/>
            <a:ext cx="527050" cy="561975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 bwMode="auto">
          <a:xfrm rot="5400000" flipH="1">
            <a:off x="3999707" y="4466430"/>
            <a:ext cx="527050" cy="531813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>
            <a:stCxn id="72" idx="1"/>
          </p:cNvCxnSpPr>
          <p:nvPr/>
        </p:nvCxnSpPr>
        <p:spPr bwMode="auto">
          <a:xfrm rot="5400000" flipH="1" flipV="1">
            <a:off x="7295356" y="5261770"/>
            <a:ext cx="531812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единительная линия 159"/>
          <p:cNvCxnSpPr/>
          <p:nvPr/>
        </p:nvCxnSpPr>
        <p:spPr bwMode="auto">
          <a:xfrm rot="5400000" flipH="1">
            <a:off x="7421563" y="5662613"/>
            <a:ext cx="850900" cy="571501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>
            <a:endCxn id="72" idx="1"/>
          </p:cNvCxnSpPr>
          <p:nvPr/>
        </p:nvCxnSpPr>
        <p:spPr bwMode="auto">
          <a:xfrm rot="5400000" flipH="1" flipV="1">
            <a:off x="6846889" y="5664200"/>
            <a:ext cx="846137" cy="573086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/>
          <p:cNvCxnSpPr/>
          <p:nvPr/>
        </p:nvCxnSpPr>
        <p:spPr bwMode="auto">
          <a:xfrm rot="16200000" flipH="1">
            <a:off x="9936981" y="3764749"/>
            <a:ext cx="1643076" cy="1571637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/>
          <p:cNvCxnSpPr/>
          <p:nvPr/>
        </p:nvCxnSpPr>
        <p:spPr bwMode="auto">
          <a:xfrm flipV="1">
            <a:off x="9972700" y="3800469"/>
            <a:ext cx="1500200" cy="1500197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9415463" y="6759575"/>
            <a:ext cx="466725" cy="107950"/>
            <a:chOff x="8208" y="14829"/>
            <a:chExt cx="1152" cy="255"/>
          </a:xfrm>
        </p:grpSpPr>
        <p:sp>
          <p:nvSpPr>
            <p:cNvPr id="6149" name="Line 5"/>
            <p:cNvSpPr>
              <a:spLocks noChangeShapeType="1"/>
            </p:cNvSpPr>
            <p:nvPr/>
          </p:nvSpPr>
          <p:spPr bwMode="auto">
            <a:xfrm>
              <a:off x="8208" y="14976"/>
              <a:ext cx="115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150" name="Group 6"/>
            <p:cNvGrpSpPr>
              <a:grpSpLocks noChangeAspect="1"/>
            </p:cNvGrpSpPr>
            <p:nvPr/>
          </p:nvGrpSpPr>
          <p:grpSpPr bwMode="auto">
            <a:xfrm rot="-3160631">
              <a:off x="8640" y="14832"/>
              <a:ext cx="255" cy="250"/>
              <a:chOff x="8640" y="11952"/>
              <a:chExt cx="318" cy="312"/>
            </a:xfrm>
          </p:grpSpPr>
          <p:sp>
            <p:nvSpPr>
              <p:cNvPr id="6151" name="Oval 7"/>
              <p:cNvSpPr>
                <a:spLocks noChangeAspect="1" noChangeArrowheads="1"/>
              </p:cNvSpPr>
              <p:nvPr/>
            </p:nvSpPr>
            <p:spPr bwMode="auto">
              <a:xfrm>
                <a:off x="8640" y="11952"/>
                <a:ext cx="312" cy="3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2" name="AutoShape 8"/>
              <p:cNvSpPr>
                <a:spLocks noChangeAspect="1" noChangeArrowheads="1"/>
              </p:cNvSpPr>
              <p:nvPr/>
            </p:nvSpPr>
            <p:spPr bwMode="auto">
              <a:xfrm rot="8594583">
                <a:off x="8646" y="11973"/>
                <a:ext cx="312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2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3" name="AutoShape 9"/>
              <p:cNvSpPr>
                <a:spLocks noChangeAspect="1" noChangeArrowheads="1"/>
              </p:cNvSpPr>
              <p:nvPr/>
            </p:nvSpPr>
            <p:spPr bwMode="auto">
              <a:xfrm rot="8594583">
                <a:off x="8735" y="12060"/>
                <a:ext cx="142" cy="1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2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4" name="AutoShape 10"/>
              <p:cNvSpPr>
                <a:spLocks noChangeAspect="1" noChangeArrowheads="1"/>
              </p:cNvSpPr>
              <p:nvPr/>
            </p:nvSpPr>
            <p:spPr bwMode="auto">
              <a:xfrm rot="-2114517">
                <a:off x="8796" y="12100"/>
                <a:ext cx="85" cy="14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0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5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8685" y="12021"/>
                <a:ext cx="228" cy="18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cxnSp>
        <p:nvCxnSpPr>
          <p:cNvPr id="96" name="Прямая соединительная линия 95"/>
          <p:cNvCxnSpPr/>
          <p:nvPr/>
        </p:nvCxnSpPr>
        <p:spPr>
          <a:xfrm>
            <a:off x="1757330" y="7872434"/>
            <a:ext cx="985844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rot="16200000" flipH="1">
            <a:off x="-2099528" y="5301460"/>
            <a:ext cx="5071304" cy="70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542884" y="7872434"/>
            <a:ext cx="17859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Прямоугольник 108"/>
          <p:cNvSpPr/>
          <p:nvPr/>
        </p:nvSpPr>
        <p:spPr>
          <a:xfrm>
            <a:off x="7115180" y="7729558"/>
            <a:ext cx="1143008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/>
          <p:cNvSpPr/>
          <p:nvPr/>
        </p:nvSpPr>
        <p:spPr>
          <a:xfrm>
            <a:off x="542884" y="7800996"/>
            <a:ext cx="6286544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8472502" y="7729558"/>
            <a:ext cx="4329098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/>
          <p:cNvSpPr/>
          <p:nvPr/>
        </p:nvSpPr>
        <p:spPr>
          <a:xfrm>
            <a:off x="1042950" y="7086616"/>
            <a:ext cx="1428760" cy="50006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/>
        </p:nvSpPr>
        <p:spPr>
          <a:xfrm>
            <a:off x="3328966" y="7158054"/>
            <a:ext cx="3071834" cy="35719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/>
          <p:cNvSpPr/>
          <p:nvPr/>
        </p:nvSpPr>
        <p:spPr>
          <a:xfrm>
            <a:off x="9186882" y="7229492"/>
            <a:ext cx="2500330" cy="35719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/>
          <p:cNvSpPr/>
          <p:nvPr/>
        </p:nvSpPr>
        <p:spPr>
          <a:xfrm>
            <a:off x="2543148" y="2014518"/>
            <a:ext cx="7215238" cy="17859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9712325" y="5080000"/>
            <a:ext cx="287338" cy="287338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2913063" y="5087938"/>
            <a:ext cx="287337" cy="287337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</a:t>
            </a: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3627438" y="2276475"/>
            <a:ext cx="288925" cy="287338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</a:t>
            </a:r>
          </a:p>
        </p:txBody>
      </p:sp>
      <p:sp>
        <p:nvSpPr>
          <p:cNvPr id="13319" name="TextBox 6"/>
          <p:cNvSpPr txBox="1">
            <a:spLocks noChangeArrowheads="1"/>
          </p:cNvSpPr>
          <p:nvPr/>
        </p:nvSpPr>
        <p:spPr bwMode="auto">
          <a:xfrm>
            <a:off x="7470775" y="8304213"/>
            <a:ext cx="287338" cy="288925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</a:t>
            </a:r>
          </a:p>
        </p:txBody>
      </p:sp>
      <p:sp>
        <p:nvSpPr>
          <p:cNvPr id="13320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400" b="1"/>
              <a:t>п. 3.3.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36" tIns="55219" rIns="110436" bIns="55219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ПАСПОРТ ОБЪЕКТА МИНИСТЕРСТВА ОБАЗОВАНИЯ И НАУКИ РД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"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эвакуации 1-го этажа)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3333 00122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884" y="1300138"/>
            <a:ext cx="11789972" cy="83010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5460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9" name="Object 2"/>
          <p:cNvGraphicFramePr>
            <a:graphicFrameLocks noChangeAspect="1"/>
          </p:cNvGraphicFramePr>
          <p:nvPr/>
        </p:nvGraphicFramePr>
        <p:xfrm>
          <a:off x="423863" y="1631950"/>
          <a:ext cx="11953875" cy="7632700"/>
        </p:xfrm>
        <a:graphic>
          <a:graphicData uri="http://schemas.openxmlformats.org/presentationml/2006/ole">
            <p:oleObj spid="_x0000_s12293" name="Visio" r:id="rId3" imgW="29234905" imgH="18290837" progId="">
              <p:embed/>
            </p:oleObj>
          </a:graphicData>
        </a:graphic>
      </p:graphicFrame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895725" y="2047875"/>
            <a:ext cx="287338" cy="288925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</a:t>
            </a: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11812588" y="4116388"/>
            <a:ext cx="288925" cy="288925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</a:t>
            </a: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2270125" y="7172325"/>
            <a:ext cx="287338" cy="287338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</a:t>
            </a: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7859713" y="8245475"/>
            <a:ext cx="288925" cy="287338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ПК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36" tIns="55219" rIns="110436" bIns="55219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ПАСПОРТ ОБЪЕКТА МИНИСТЕРСТВА ОБАЗОВАНИЯ И НАУКИ РД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"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план эвакуации 2-го этажа)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 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42950" y="1443014"/>
            <a:ext cx="11144328" cy="7143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2661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 txBox="1">
            <a:spLocks noChangeArrowheads="1"/>
          </p:cNvSpPr>
          <p:nvPr/>
        </p:nvSpPr>
        <p:spPr bwMode="auto">
          <a:xfrm>
            <a:off x="0" y="0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36" tIns="55219" rIns="110436" bIns="5521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ПАСПОРТ ОБЪЕКТА МИНИСТЕРСТВА ОБАЗОВАНИЯ И НАУКИ РД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"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sz="21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план чердака объекта)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000" t="11647" r="26500" b="7167"/>
          <a:stretch/>
        </p:blipFill>
        <p:spPr bwMode="auto">
          <a:xfrm>
            <a:off x="6112768" y="1740342"/>
            <a:ext cx="5184878" cy="7257615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 rot="16200000">
            <a:off x="-442118" y="3982203"/>
            <a:ext cx="7478664" cy="2941574"/>
            <a:chOff x="3971925" y="4468812"/>
            <a:chExt cx="5441951" cy="1920269"/>
          </a:xfrm>
        </p:grpSpPr>
        <p:sp>
          <p:nvSpPr>
            <p:cNvPr id="13" name="Прямоугольник 12"/>
            <p:cNvSpPr/>
            <p:nvPr/>
          </p:nvSpPr>
          <p:spPr bwMode="auto">
            <a:xfrm rot="5400000">
              <a:off x="6165851" y="2274889"/>
              <a:ext cx="1054100" cy="5441950"/>
            </a:xfrm>
            <a:prstGeom prst="rect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 rot="5400000">
              <a:off x="6795259" y="5392926"/>
              <a:ext cx="846137" cy="1146174"/>
            </a:xfrm>
            <a:prstGeom prst="rect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6" name="Группа 85"/>
            <p:cNvGrpSpPr>
              <a:grpSpLocks/>
            </p:cNvGrpSpPr>
            <p:nvPr/>
          </p:nvGrpSpPr>
          <p:grpSpPr bwMode="auto">
            <a:xfrm>
              <a:off x="8128004" y="5522916"/>
              <a:ext cx="119063" cy="465138"/>
              <a:chOff x="4332547" y="1958111"/>
              <a:chExt cx="72235" cy="287929"/>
            </a:xfrm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4333510" y="1958111"/>
                <a:ext cx="71272" cy="287929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4333510" y="2061293"/>
                <a:ext cx="71272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4333510" y="2084878"/>
                <a:ext cx="71272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4332547" y="2105515"/>
                <a:ext cx="71272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>
              <a:xfrm>
                <a:off x="4332547" y="2126151"/>
                <a:ext cx="71272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4333510" y="2147770"/>
                <a:ext cx="71272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>
              <a:xfrm>
                <a:off x="4333510" y="2192974"/>
                <a:ext cx="71272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>
              <a:xfrm>
                <a:off x="4332547" y="2217542"/>
                <a:ext cx="71272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Группа 107"/>
            <p:cNvGrpSpPr>
              <a:grpSpLocks/>
            </p:cNvGrpSpPr>
            <p:nvPr/>
          </p:nvGrpSpPr>
          <p:grpSpPr bwMode="auto">
            <a:xfrm rot="5400000">
              <a:off x="5708706" y="5345487"/>
              <a:ext cx="115838" cy="474757"/>
              <a:chOff x="4335615" y="1957644"/>
              <a:chExt cx="71706" cy="288032"/>
            </a:xfrm>
          </p:grpSpPr>
          <p:sp>
            <p:nvSpPr>
              <p:cNvPr id="37" name="Прямоугольник 36"/>
              <p:cNvSpPr/>
              <p:nvPr/>
            </p:nvSpPr>
            <p:spPr>
              <a:xfrm>
                <a:off x="4336321" y="1960580"/>
                <a:ext cx="70754" cy="287975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38" name="Прямая соединительная линия 37"/>
              <p:cNvCxnSpPr/>
              <p:nvPr/>
            </p:nvCxnSpPr>
            <p:spPr>
              <a:xfrm>
                <a:off x="4336322" y="2060746"/>
                <a:ext cx="70754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4336322" y="2084824"/>
                <a:ext cx="70754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4335339" y="2105050"/>
                <a:ext cx="70754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4335339" y="2125276"/>
                <a:ext cx="70754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>
                <a:off x="4336322" y="2147427"/>
                <a:ext cx="70754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4335339" y="2169579"/>
                <a:ext cx="70754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>
              <a:xfrm>
                <a:off x="4336322" y="2192694"/>
                <a:ext cx="70754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>
              <a:xfrm>
                <a:off x="4335339" y="2216772"/>
                <a:ext cx="70754" cy="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Прямая соединительная линия 57"/>
            <p:cNvCxnSpPr/>
            <p:nvPr/>
          </p:nvCxnSpPr>
          <p:spPr bwMode="auto">
            <a:xfrm rot="5400000">
              <a:off x="6731793" y="2793208"/>
              <a:ext cx="0" cy="4405312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 bwMode="auto">
            <a:xfrm rot="5400000" flipH="1">
              <a:off x="8908257" y="5022056"/>
              <a:ext cx="527050" cy="474663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 bwMode="auto">
            <a:xfrm rot="5400000">
              <a:off x="8908257" y="4495006"/>
              <a:ext cx="527050" cy="474663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 bwMode="auto">
            <a:xfrm rot="5400000">
              <a:off x="3989388" y="4978399"/>
              <a:ext cx="527050" cy="561975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 bwMode="auto">
            <a:xfrm rot="5400000" flipH="1">
              <a:off x="3999707" y="4466430"/>
              <a:ext cx="527050" cy="531813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>
              <a:stCxn id="14" idx="1"/>
            </p:cNvCxnSpPr>
            <p:nvPr/>
          </p:nvCxnSpPr>
          <p:spPr bwMode="auto">
            <a:xfrm rot="5400000" flipH="1" flipV="1">
              <a:off x="6952420" y="5277040"/>
              <a:ext cx="531812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63" name="Group 35"/>
          <p:cNvGraphicFramePr>
            <a:graphicFrameLocks noGrp="1"/>
          </p:cNvGraphicFramePr>
          <p:nvPr/>
        </p:nvGraphicFramePr>
        <p:xfrm>
          <a:off x="400050" y="1339850"/>
          <a:ext cx="12001500" cy="8135945"/>
        </p:xfrm>
        <a:graphic>
          <a:graphicData uri="http://schemas.openxmlformats.org/drawingml/2006/table">
            <a:tbl>
              <a:tblPr/>
              <a:tblGrid>
                <a:gridCol w="1000125">
                  <a:extLst>
                    <a:ext uri="{9D8B030D-6E8A-4147-A177-3AD203B41FA5}"/>
                  </a:extLst>
                </a:gridCol>
                <a:gridCol w="6700838">
                  <a:extLst>
                    <a:ext uri="{9D8B030D-6E8A-4147-A177-3AD203B41FA5}"/>
                  </a:extLst>
                </a:gridCol>
                <a:gridCol w="4300537">
                  <a:extLst>
                    <a:ext uri="{9D8B030D-6E8A-4147-A177-3AD203B41FA5}"/>
                  </a:extLst>
                </a:gridCol>
              </a:tblGrid>
              <a:tr h="8999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3996" marB="639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128016" marR="128016" marT="63996" marB="639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128016" marR="128016" marT="63996" marB="639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  <a:tr h="576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здания</a:t>
                      </a: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</a:p>
                  </a:txBody>
                  <a:tcPr marL="128016" marR="128016" marT="63996" marB="639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576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огнестойкости здания</a:t>
                      </a: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степень огнестойкости</a:t>
                      </a:r>
                    </a:p>
                  </a:txBody>
                  <a:tcPr marL="128016" marR="128016" marT="63996" marB="639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905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находящихся людей в здании: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дневное время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ночное время</a:t>
                      </a: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45; детей 250 чел.; больных – чел.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1; детей 0 чел.; больных – чел.</a:t>
                      </a:r>
                    </a:p>
                  </a:txBody>
                  <a:tcPr marL="128016" marR="128016" marT="63996" marB="639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2006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4.6</a:t>
                      </a: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и конструктивные особенности здания: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этажность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высота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размеры (геометрические)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подвала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чердака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 этажа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2-х этажное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6,6 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* 10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977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конструкции: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Наружные стены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мин. (потеря огнестойкости)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 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мин. (потеря несущей 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3996" marB="63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8465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400" b="1"/>
              <a:t>п. 3.5.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36" tIns="55219" rIns="110436" bIns="5521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ПАСПОРТ ОБЪЕКТА МИНИСТЕРСТВА ОБАЗОВАНИЯ И НАУКИ РД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"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</p:spTree>
    <p:extLst>
      <p:ext uri="{BB962C8B-B14F-4D97-AF65-F5344CB8AC3E}">
        <p14:creationId xmlns="" xmlns:p14="http://schemas.microsoft.com/office/powerpoint/2010/main" val="4192281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98" name="Group 22"/>
          <p:cNvGraphicFramePr>
            <a:graphicFrameLocks noGrp="1"/>
          </p:cNvGraphicFramePr>
          <p:nvPr/>
        </p:nvGraphicFramePr>
        <p:xfrm>
          <a:off x="257175" y="1349375"/>
          <a:ext cx="12287250" cy="8126413"/>
        </p:xfrm>
        <a:graphic>
          <a:graphicData uri="http://schemas.openxmlformats.org/drawingml/2006/table">
            <a:tbl>
              <a:tblPr/>
              <a:tblGrid>
                <a:gridCol w="1023938">
                  <a:extLst>
                    <a:ext uri="{9D8B030D-6E8A-4147-A177-3AD203B41FA5}"/>
                  </a:extLst>
                </a:gridCol>
                <a:gridCol w="6861175">
                  <a:extLst>
                    <a:ext uri="{9D8B030D-6E8A-4147-A177-3AD203B41FA5}"/>
                  </a:extLst>
                </a:gridCol>
                <a:gridCol w="4402137">
                  <a:extLst>
                    <a:ext uri="{9D8B030D-6E8A-4147-A177-3AD203B41FA5}"/>
                  </a:extLst>
                </a:gridCol>
              </a:tblGrid>
              <a:tr h="1119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п\п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  <a:tr h="277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(потеря целостнотсти)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(умереннопожароопасные)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(потеря целостнотсти)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(умереннопожароопасные)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233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материалы: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умеренногорючие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умереннораспространяемые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умеренноопасные.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нормальногорючие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умереннораспространяющие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умеренноопасные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9477" name="Text Box 65"/>
          <p:cNvSpPr txBox="1">
            <a:spLocks noChangeArrowheads="1"/>
          </p:cNvSpPr>
          <p:nvPr/>
        </p:nvSpPr>
        <p:spPr bwMode="auto">
          <a:xfrm>
            <a:off x="12025313" y="0"/>
            <a:ext cx="690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400" b="1"/>
              <a:t>п. 3.5.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36" tIns="55219" rIns="110436" bIns="5521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ПАСПОРТ ОБЪЕКТА МИНИСТЕРСТВА ОБАЗОВАНИЯ И НАУКИ РД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"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Гельбахская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</p:spTree>
    <p:extLst>
      <p:ext uri="{BB962C8B-B14F-4D97-AF65-F5344CB8AC3E}">
        <p14:creationId xmlns="" xmlns:p14="http://schemas.microsoft.com/office/powerpoint/2010/main" val="3037614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3543</TotalTime>
  <Words>1193</Words>
  <Application>Microsoft Office PowerPoint</Application>
  <PresentationFormat>A3 (297x420 мм)</PresentationFormat>
  <Paragraphs>369</Paragraphs>
  <Slides>14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Visio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МЧС</dc:creator>
  <cp:lastModifiedBy>КОМПиКО</cp:lastModifiedBy>
  <cp:revision>280</cp:revision>
  <cp:lastPrinted>2012-10-12T05:52:42Z</cp:lastPrinted>
  <dcterms:modified xsi:type="dcterms:W3CDTF">2017-11-15T09:02:52Z</dcterms:modified>
</cp:coreProperties>
</file>